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4"/>
    <p:restoredTop sz="93072"/>
  </p:normalViewPr>
  <p:slideViewPr>
    <p:cSldViewPr snapToGrid="0" snapToObjects="1">
      <p:cViewPr varScale="1">
        <p:scale>
          <a:sx n="67" d="100"/>
          <a:sy n="6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5946913-FB52-4FCF-9B9E-3BBCF55BCF51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2536E72-43A6-436C-94B2-D589196839A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9E03658-3575-4D0A-AF18-3F04FFD8099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6F76134-649C-4F88-BC60-F28A523BBBA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B0E7F8D-D27B-4CB2-A81E-577291FDA33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55BEB23-E4AE-454F-8DBA-30425C48ADF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9.t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"/><Relationship Id="rId3" Type="http://schemas.openxmlformats.org/officeDocument/2006/relationships/image" Target="../media/image17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"/><Relationship Id="rId3" Type="http://schemas.openxmlformats.org/officeDocument/2006/relationships/image" Target="../media/image18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4" Type="http://schemas.openxmlformats.org/officeDocument/2006/relationships/image" Target="../media/image21.tif"/><Relationship Id="rId5" Type="http://schemas.openxmlformats.org/officeDocument/2006/relationships/image" Target="../media/image22.tif"/><Relationship Id="rId6" Type="http://schemas.openxmlformats.org/officeDocument/2006/relationships/image" Target="../media/image23.tif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9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image" Target="../media/image3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Introducing Bounded Rationality to Lakeland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Huayi Lin, Enver Miguel, and Claire McIlvennie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2: Variability in Utility Function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92" name="Picture 11"/>
          <p:cNvPicPr/>
          <p:nvPr/>
        </p:nvPicPr>
        <p:blipFill>
          <a:blip r:embed="rId3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834560" y="597708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4" name="Picture 6"/>
          <p:cNvPicPr/>
          <p:nvPr/>
        </p:nvPicPr>
        <p:blipFill>
          <a:blip r:embed="rId4"/>
          <a:srcRect r="13326"/>
          <a:stretch/>
        </p:blipFill>
        <p:spPr>
          <a:xfrm>
            <a:off x="5069160" y="1690560"/>
            <a:ext cx="4688640" cy="76176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5200920" y="2462400"/>
            <a:ext cx="423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Vary         but same for all turtles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6" name="Picture 15"/>
          <p:cNvPicPr/>
          <p:nvPr/>
        </p:nvPicPr>
        <p:blipFill>
          <a:blip r:embed="rId5"/>
          <a:srcRect l="24409" t="20370" r="21811" b="20370"/>
          <a:stretch/>
        </p:blipFill>
        <p:spPr>
          <a:xfrm>
            <a:off x="6523560" y="2523960"/>
            <a:ext cx="272520" cy="30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2: Variability in Utility Function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99" name="Picture 11"/>
          <p:cNvPicPr/>
          <p:nvPr/>
        </p:nvPicPr>
        <p:blipFill>
          <a:blip r:embed="rId3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1834560" y="597708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1" name="Picture 6"/>
          <p:cNvPicPr/>
          <p:nvPr/>
        </p:nvPicPr>
        <p:blipFill>
          <a:blip r:embed="rId4"/>
          <a:srcRect r="13326"/>
          <a:stretch/>
        </p:blipFill>
        <p:spPr>
          <a:xfrm>
            <a:off x="5069160" y="1690560"/>
            <a:ext cx="4688640" cy="76176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5200920" y="2462400"/>
            <a:ext cx="423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Vary         but same for all turtles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3" name="Picture 15"/>
          <p:cNvPicPr/>
          <p:nvPr/>
        </p:nvPicPr>
        <p:blipFill>
          <a:blip r:embed="rId5"/>
          <a:srcRect l="24409" t="20370" r="21811" b="20370"/>
          <a:stretch/>
        </p:blipFill>
        <p:spPr>
          <a:xfrm>
            <a:off x="6523560" y="2523960"/>
            <a:ext cx="272520" cy="30744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5200920" y="3230640"/>
            <a:ext cx="4734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After: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Introduced a switch for variability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5" name="Picture 5"/>
          <p:cNvPicPr/>
          <p:nvPr/>
        </p:nvPicPr>
        <p:blipFill>
          <a:blip r:embed="rId6"/>
          <a:stretch/>
        </p:blipFill>
        <p:spPr>
          <a:xfrm>
            <a:off x="5200920" y="3650040"/>
            <a:ext cx="3465000" cy="11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3: Memory of Agents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5760720" y="2302200"/>
            <a:ext cx="5943600" cy="3184200"/>
          </a:xfrm>
          <a:prstGeom prst="rect">
            <a:avLst/>
          </a:prstGeom>
          <a:ln>
            <a:noFill/>
          </a:ln>
        </p:spPr>
      </p:pic>
      <p:sp>
        <p:nvSpPr>
          <p:cNvPr id="208" name="TextShape 2"/>
          <p:cNvSpPr txBox="1"/>
          <p:nvPr/>
        </p:nvSpPr>
        <p:spPr>
          <a:xfrm>
            <a:off x="6825240" y="1592280"/>
            <a:ext cx="38732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set r_inq r_inq - (dts * r_inq / s_inq  )</a:t>
            </a:r>
          </a:p>
          <a:p>
            <a:r>
              <a:rPr lang="en-US" sz="1800" b="0" strike="noStrike" spc="-1">
                <a:latin typeface="Arial"/>
              </a:rPr>
              <a:t>Long term memory</a:t>
            </a:r>
          </a:p>
        </p:txBody>
      </p:sp>
      <p:pic>
        <p:nvPicPr>
          <p:cNvPr id="209" name="Picture 208"/>
          <p:cNvPicPr/>
          <p:nvPr/>
        </p:nvPicPr>
        <p:blipFill>
          <a:blip r:embed="rId3"/>
          <a:stretch/>
        </p:blipFill>
        <p:spPr>
          <a:xfrm>
            <a:off x="365760" y="2178360"/>
            <a:ext cx="4898880" cy="3125160"/>
          </a:xfrm>
          <a:prstGeom prst="rect">
            <a:avLst/>
          </a:prstGeom>
          <a:ln>
            <a:noFill/>
          </a:ln>
        </p:spPr>
      </p:pic>
      <p:sp>
        <p:nvSpPr>
          <p:cNvPr id="210" name="TextShape 3"/>
          <p:cNvSpPr txBox="1"/>
          <p:nvPr/>
        </p:nvSpPr>
        <p:spPr>
          <a:xfrm>
            <a:off x="731520" y="5943600"/>
            <a:ext cx="6773760" cy="48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sans-serif;Arial"/>
                <a:ea typeface="Mangal"/>
              </a:rPr>
              <a:t>This part of the equation can be used to compare between groups</a:t>
            </a:r>
            <a:endParaRPr lang="en-US" sz="1400" b="0" strike="noStrike" spc="-1">
              <a:latin typeface="Arial"/>
            </a:endParaRPr>
          </a:p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sans-serif;Arial"/>
                <a:ea typeface="Mangal"/>
              </a:rPr>
              <a:t>Openness to experience vs closed to new experience, in other models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Analyses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Experiment 1: Neighborhood Size with Movement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Experiment 2: Neighborhoods with Flocking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Experiment 3: Variability in Utility Preferences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1: Neighborhood Size + Speed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Picture 4"/>
          <p:cNvPicPr/>
          <p:nvPr/>
        </p:nvPicPr>
        <p:blipFill>
          <a:blip r:embed="rId2"/>
          <a:srcRect l="5352" r="5035"/>
          <a:stretch/>
        </p:blipFill>
        <p:spPr>
          <a:xfrm>
            <a:off x="217080" y="1690560"/>
            <a:ext cx="6026400" cy="5043240"/>
          </a:xfrm>
          <a:prstGeom prst="rect">
            <a:avLst/>
          </a:prstGeom>
          <a:ln>
            <a:noFill/>
          </a:ln>
        </p:spPr>
      </p:pic>
      <p:pic>
        <p:nvPicPr>
          <p:cNvPr id="215" name="Picture 5"/>
          <p:cNvPicPr/>
          <p:nvPr/>
        </p:nvPicPr>
        <p:blipFill>
          <a:blip r:embed="rId3"/>
          <a:srcRect l="5352" r="6567"/>
          <a:stretch/>
        </p:blipFill>
        <p:spPr>
          <a:xfrm>
            <a:off x="6095880" y="1719000"/>
            <a:ext cx="5881680" cy="500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1b: Neighborhood Size + Speed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Picture 6"/>
          <p:cNvPicPr/>
          <p:nvPr/>
        </p:nvPicPr>
        <p:blipFill>
          <a:blip r:embed="rId2"/>
          <a:srcRect t="2984" b="3881"/>
          <a:stretch/>
        </p:blipFill>
        <p:spPr>
          <a:xfrm>
            <a:off x="5846400" y="1369440"/>
            <a:ext cx="6081480" cy="5488200"/>
          </a:xfrm>
          <a:prstGeom prst="rect">
            <a:avLst/>
          </a:prstGeom>
          <a:ln>
            <a:noFill/>
          </a:ln>
        </p:spPr>
      </p:pic>
      <p:pic>
        <p:nvPicPr>
          <p:cNvPr id="218" name="Picture 7"/>
          <p:cNvPicPr/>
          <p:nvPr/>
        </p:nvPicPr>
        <p:blipFill>
          <a:blip r:embed="rId3"/>
          <a:srcRect t="3582" b="5078"/>
          <a:stretch/>
        </p:blipFill>
        <p:spPr>
          <a:xfrm>
            <a:off x="0" y="1369440"/>
            <a:ext cx="6214680" cy="550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2: Neighborhood  Size + Flocking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0" name="Picture 2"/>
          <p:cNvPicPr/>
          <p:nvPr/>
        </p:nvPicPr>
        <p:blipFill>
          <a:blip r:embed="rId2"/>
          <a:stretch/>
        </p:blipFill>
        <p:spPr>
          <a:xfrm>
            <a:off x="2153160" y="2040840"/>
            <a:ext cx="7110000" cy="42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47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3: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Varying Utility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Preferences (   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Picture 3"/>
          <p:cNvPicPr/>
          <p:nvPr/>
        </p:nvPicPr>
        <p:blipFill>
          <a:blip r:embed="rId2"/>
          <a:srcRect l="24409" t="20370" r="21811" b="20370"/>
          <a:stretch/>
        </p:blipFill>
        <p:spPr>
          <a:xfrm>
            <a:off x="3374280" y="1309140"/>
            <a:ext cx="333720" cy="376200"/>
          </a:xfrm>
          <a:prstGeom prst="rect">
            <a:avLst/>
          </a:prstGeom>
          <a:ln>
            <a:noFill/>
          </a:ln>
        </p:spPr>
      </p:pic>
      <p:pic>
        <p:nvPicPr>
          <p:cNvPr id="223" name="Picture 5"/>
          <p:cNvPicPr/>
          <p:nvPr/>
        </p:nvPicPr>
        <p:blipFill>
          <a:blip r:embed="rId3"/>
          <a:srcRect t="3181" b="4874"/>
          <a:stretch/>
        </p:blipFill>
        <p:spPr>
          <a:xfrm>
            <a:off x="4558320" y="365040"/>
            <a:ext cx="6963480" cy="640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838080" y="47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3: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Varying Utility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Preferences (   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Picture 3"/>
          <p:cNvPicPr/>
          <p:nvPr/>
        </p:nvPicPr>
        <p:blipFill>
          <a:blip r:embed="rId2"/>
          <a:srcRect l="24409" t="20370" r="21811" b="20370"/>
          <a:stretch/>
        </p:blipFill>
        <p:spPr>
          <a:xfrm>
            <a:off x="3373500" y="1347240"/>
            <a:ext cx="333720" cy="376200"/>
          </a:xfrm>
          <a:prstGeom prst="rect">
            <a:avLst/>
          </a:prstGeom>
          <a:ln>
            <a:noFill/>
          </a:ln>
        </p:spPr>
      </p:pic>
      <p:pic>
        <p:nvPicPr>
          <p:cNvPr id="226" name="Picture 2"/>
          <p:cNvPicPr/>
          <p:nvPr/>
        </p:nvPicPr>
        <p:blipFill>
          <a:blip r:embed="rId3"/>
          <a:srcRect l="7982" r="2636" b="4677"/>
          <a:stretch/>
        </p:blipFill>
        <p:spPr>
          <a:xfrm>
            <a:off x="4155480" y="191160"/>
            <a:ext cx="8017920" cy="653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/>
          <p:cNvPicPr/>
          <p:nvPr/>
        </p:nvPicPr>
        <p:blipFill>
          <a:blip r:embed="rId2"/>
          <a:stretch/>
        </p:blipFill>
        <p:spPr>
          <a:xfrm>
            <a:off x="150120" y="322560"/>
            <a:ext cx="3971160" cy="2636640"/>
          </a:xfrm>
          <a:prstGeom prst="rect">
            <a:avLst/>
          </a:prstGeom>
          <a:ln>
            <a:noFill/>
          </a:ln>
        </p:spPr>
      </p:pic>
      <p:pic>
        <p:nvPicPr>
          <p:cNvPr id="228" name="Picture 8"/>
          <p:cNvPicPr/>
          <p:nvPr/>
        </p:nvPicPr>
        <p:blipFill>
          <a:blip r:embed="rId3"/>
          <a:stretch/>
        </p:blipFill>
        <p:spPr>
          <a:xfrm>
            <a:off x="4121640" y="320040"/>
            <a:ext cx="3996000" cy="2639160"/>
          </a:xfrm>
          <a:prstGeom prst="rect">
            <a:avLst/>
          </a:prstGeom>
          <a:ln>
            <a:noFill/>
          </a:ln>
        </p:spPr>
      </p:pic>
      <p:pic>
        <p:nvPicPr>
          <p:cNvPr id="229" name="Picture 9"/>
          <p:cNvPicPr/>
          <p:nvPr/>
        </p:nvPicPr>
        <p:blipFill>
          <a:blip r:embed="rId4"/>
          <a:stretch/>
        </p:blipFill>
        <p:spPr>
          <a:xfrm>
            <a:off x="8118000" y="320040"/>
            <a:ext cx="3921480" cy="2639160"/>
          </a:xfrm>
          <a:prstGeom prst="rect">
            <a:avLst/>
          </a:prstGeom>
          <a:ln>
            <a:noFill/>
          </a:ln>
        </p:spPr>
      </p:pic>
      <p:pic>
        <p:nvPicPr>
          <p:cNvPr id="230" name="Picture 10"/>
          <p:cNvPicPr/>
          <p:nvPr/>
        </p:nvPicPr>
        <p:blipFill>
          <a:blip r:embed="rId5"/>
          <a:stretch/>
        </p:blipFill>
        <p:spPr>
          <a:xfrm>
            <a:off x="1915200" y="3708720"/>
            <a:ext cx="3988440" cy="2673360"/>
          </a:xfrm>
          <a:prstGeom prst="rect">
            <a:avLst/>
          </a:prstGeom>
          <a:ln>
            <a:noFill/>
          </a:ln>
        </p:spPr>
      </p:pic>
      <p:pic>
        <p:nvPicPr>
          <p:cNvPr id="231" name="Picture 11"/>
          <p:cNvPicPr/>
          <p:nvPr/>
        </p:nvPicPr>
        <p:blipFill>
          <a:blip r:embed="rId6"/>
          <a:stretch/>
        </p:blipFill>
        <p:spPr>
          <a:xfrm>
            <a:off x="6153120" y="3708720"/>
            <a:ext cx="3929760" cy="26733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Formula 1"/>
              <p:cNvSpPr txBox="1"/>
              <p:nvPr/>
            </p:nvSpPr>
            <p:spPr>
              <a:xfrm>
                <a:off x="165024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charset="0"/>
                        </a:rPr>
                        <m:t>𝛾</m:t>
                      </m:r>
                      <m:r>
                        <a:rPr>
                          <a:latin typeface="Cambria Math" charset="0"/>
                        </a:rPr>
                        <m:t>=0.3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33" name="CustomShape 2"/>
          <p:cNvSpPr/>
          <p:nvPr/>
        </p:nvSpPr>
        <p:spPr>
          <a:xfrm>
            <a:off x="1650240" y="3149280"/>
            <a:ext cx="971280" cy="369000"/>
          </a:xfrm>
          <a:prstGeom prst="rect">
            <a:avLst/>
          </a:prstGeom>
          <a:blipFill>
            <a:blip r:embed="rId7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Formula 3"/>
              <p:cNvSpPr txBox="1"/>
              <p:nvPr/>
            </p:nvSpPr>
            <p:spPr>
              <a:xfrm>
                <a:off x="563400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charset="0"/>
                        </a:rPr>
                        <m:t>𝛾</m:t>
                      </m:r>
                      <m:r>
                        <a:rPr>
                          <a:latin typeface="Cambria Math" charset="0"/>
                        </a:rPr>
                        <m:t>=0.4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35" name="CustomShape 4"/>
          <p:cNvSpPr/>
          <p:nvPr/>
        </p:nvSpPr>
        <p:spPr>
          <a:xfrm>
            <a:off x="5634000" y="3149280"/>
            <a:ext cx="971280" cy="369000"/>
          </a:xfrm>
          <a:prstGeom prst="rect">
            <a:avLst/>
          </a:prstGeom>
          <a:blipFill>
            <a:blip r:embed="rId8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Formula 5"/>
              <p:cNvSpPr txBox="1"/>
              <p:nvPr/>
            </p:nvSpPr>
            <p:spPr>
              <a:xfrm>
                <a:off x="959328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charset="0"/>
                        </a:rPr>
                        <m:t>𝛾</m:t>
                      </m:r>
                      <m:r>
                        <a:rPr>
                          <a:latin typeface="Cambria Math" charset="0"/>
                        </a:rPr>
                        <m:t>=0.5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37" name="CustomShape 6"/>
          <p:cNvSpPr/>
          <p:nvPr/>
        </p:nvSpPr>
        <p:spPr>
          <a:xfrm>
            <a:off x="9593280" y="3149280"/>
            <a:ext cx="971280" cy="369000"/>
          </a:xfrm>
          <a:prstGeom prst="rect">
            <a:avLst/>
          </a:prstGeom>
          <a:blipFill>
            <a:blip r:embed="rId9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Formula 7"/>
              <p:cNvSpPr txBox="1"/>
              <p:nvPr/>
            </p:nvSpPr>
            <p:spPr>
              <a:xfrm>
                <a:off x="3323880" y="64270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charset="0"/>
                        </a:rPr>
                        <m:t>𝛾</m:t>
                      </m:r>
                      <m:r>
                        <a:rPr>
                          <a:latin typeface="Cambria Math" charset="0"/>
                        </a:rPr>
                        <m:t>=0.6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39" name="CustomShape 8"/>
          <p:cNvSpPr/>
          <p:nvPr/>
        </p:nvSpPr>
        <p:spPr>
          <a:xfrm>
            <a:off x="3323880" y="6427080"/>
            <a:ext cx="971280" cy="369000"/>
          </a:xfrm>
          <a:prstGeom prst="rect">
            <a:avLst/>
          </a:prstGeom>
          <a:blipFill>
            <a:blip r:embed="rId10"/>
            <a:stretch>
              <a:fillRect b="-3189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Formula 9"/>
              <p:cNvSpPr txBox="1"/>
              <p:nvPr/>
            </p:nvSpPr>
            <p:spPr>
              <a:xfrm>
                <a:off x="7532280" y="64270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charset="0"/>
                        </a:rPr>
                        <m:t>𝛾</m:t>
                      </m:r>
                      <m:r>
                        <a:rPr>
                          <a:latin typeface="Cambria Math" charset="0"/>
                        </a:rPr>
                        <m:t>=0.7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41" name="CustomShape 10"/>
          <p:cNvSpPr/>
          <p:nvPr/>
        </p:nvSpPr>
        <p:spPr>
          <a:xfrm>
            <a:off x="7532280" y="6427080"/>
            <a:ext cx="971280" cy="369000"/>
          </a:xfrm>
          <a:prstGeom prst="rect">
            <a:avLst/>
          </a:prstGeom>
          <a:blipFill>
            <a:blip r:embed="rId11"/>
            <a:stretch>
              <a:fillRect b="-3189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Reminder: Model formulation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89640" y="2034720"/>
            <a:ext cx="1084248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Fish population: Standard logistic growth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Gold mine: non-renewable resource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Agents have mining and fishing skills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Agents derive income from mining and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   selling surplus fish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Utility of agents: Income and Leisure 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(subsistence and leisure needs). 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Conclusions and Future Modifications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Even a simple model can generate unexpected results.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Add bias sampling of the information, memory, competition into the model.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Consider additional spatial modifications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Add other needs to the utility function 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ex. environmental concerns, security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876920" y="2666880"/>
            <a:ext cx="4876560" cy="3504960"/>
          </a:xfrm>
          <a:prstGeom prst="rect">
            <a:avLst/>
          </a:prstGeom>
          <a:solidFill>
            <a:srgbClr val="FFFFFF"/>
          </a:solidFill>
          <a:ln w="31680">
            <a:solidFill>
              <a:srgbClr val="0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2"/>
          <p:cNvSpPr/>
          <p:nvPr/>
        </p:nvSpPr>
        <p:spPr>
          <a:xfrm>
            <a:off x="4876560" y="4419360"/>
            <a:ext cx="4876920" cy="3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Line 3"/>
          <p:cNvSpPr/>
          <p:nvPr/>
        </p:nvSpPr>
        <p:spPr>
          <a:xfrm>
            <a:off x="4876560" y="4419360"/>
            <a:ext cx="4876920" cy="360"/>
          </a:xfrm>
          <a:prstGeom prst="line">
            <a:avLst/>
          </a:prstGeom>
          <a:ln w="22320">
            <a:solidFill>
              <a:srgbClr val="0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4"/>
          <p:cNvSpPr/>
          <p:nvPr/>
        </p:nvSpPr>
        <p:spPr>
          <a:xfrm>
            <a:off x="7315200" y="2666880"/>
            <a:ext cx="360" cy="3505320"/>
          </a:xfrm>
          <a:prstGeom prst="line">
            <a:avLst/>
          </a:prstGeom>
          <a:ln w="22320">
            <a:solidFill>
              <a:srgbClr val="0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5"/>
          <p:cNvSpPr/>
          <p:nvPr/>
        </p:nvSpPr>
        <p:spPr>
          <a:xfrm>
            <a:off x="5105520" y="3200400"/>
            <a:ext cx="2285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repetition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7492680" y="3065760"/>
            <a:ext cx="2361960" cy="88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deliberate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(optimize)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5029200" y="4800600"/>
            <a:ext cx="2285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imitation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7467480" y="4583520"/>
            <a:ext cx="228564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social comparison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(inquire)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9"/>
          <p:cNvSpPr/>
          <p:nvPr/>
        </p:nvSpPr>
        <p:spPr>
          <a:xfrm>
            <a:off x="6172200" y="1905120"/>
            <a:ext cx="3047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satisfaction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6" name="CustomShape 10"/>
          <p:cNvSpPr/>
          <p:nvPr/>
        </p:nvSpPr>
        <p:spPr>
          <a:xfrm>
            <a:off x="2743200" y="4038480"/>
            <a:ext cx="3047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uncertainty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7" name="CustomShape 11"/>
          <p:cNvSpPr/>
          <p:nvPr/>
        </p:nvSpPr>
        <p:spPr>
          <a:xfrm>
            <a:off x="5029200" y="198108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high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" name="CustomShape 12"/>
          <p:cNvSpPr/>
          <p:nvPr/>
        </p:nvSpPr>
        <p:spPr>
          <a:xfrm>
            <a:off x="3809880" y="502920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high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9" name="CustomShape 13"/>
          <p:cNvSpPr/>
          <p:nvPr/>
        </p:nvSpPr>
        <p:spPr>
          <a:xfrm>
            <a:off x="8610480" y="205740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" name="CustomShape 14"/>
          <p:cNvSpPr/>
          <p:nvPr/>
        </p:nvSpPr>
        <p:spPr>
          <a:xfrm>
            <a:off x="3809880" y="327672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" name="CustomShape 15"/>
          <p:cNvSpPr/>
          <p:nvPr/>
        </p:nvSpPr>
        <p:spPr>
          <a:xfrm>
            <a:off x="2666880" y="152280"/>
            <a:ext cx="7467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Four cognitive processing styles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2" name="CustomShape 16"/>
          <p:cNvSpPr/>
          <p:nvPr/>
        </p:nvSpPr>
        <p:spPr>
          <a:xfrm>
            <a:off x="4952880" y="2743200"/>
            <a:ext cx="2285640" cy="1599840"/>
          </a:xfrm>
          <a:prstGeom prst="rect">
            <a:avLst/>
          </a:prstGeom>
          <a:noFill/>
          <a:ln w="104760">
            <a:solidFill>
              <a:srgbClr val="00CC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17"/>
          <p:cNvSpPr/>
          <p:nvPr/>
        </p:nvSpPr>
        <p:spPr>
          <a:xfrm>
            <a:off x="7391520" y="2743200"/>
            <a:ext cx="2285640" cy="1599840"/>
          </a:xfrm>
          <a:prstGeom prst="rect">
            <a:avLst/>
          </a:prstGeom>
          <a:noFill/>
          <a:ln w="104760">
            <a:solidFill>
              <a:srgbClr val="0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8"/>
          <p:cNvSpPr/>
          <p:nvPr/>
        </p:nvSpPr>
        <p:spPr>
          <a:xfrm>
            <a:off x="4952880" y="4495680"/>
            <a:ext cx="2285640" cy="1599840"/>
          </a:xfrm>
          <a:prstGeom prst="rect">
            <a:avLst/>
          </a:prstGeom>
          <a:noFill/>
          <a:ln w="104760">
            <a:solidFill>
              <a:srgbClr val="FFCC9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9"/>
          <p:cNvSpPr/>
          <p:nvPr/>
        </p:nvSpPr>
        <p:spPr>
          <a:xfrm>
            <a:off x="7391520" y="4495680"/>
            <a:ext cx="2285640" cy="1599840"/>
          </a:xfrm>
          <a:prstGeom prst="rect">
            <a:avLst/>
          </a:prstGeom>
          <a:noFill/>
          <a:ln w="1047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0"/>
          <p:cNvSpPr/>
          <p:nvPr/>
        </p:nvSpPr>
        <p:spPr>
          <a:xfrm>
            <a:off x="4876920" y="2666880"/>
            <a:ext cx="4876560" cy="35049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1"/>
          <p:cNvSpPr/>
          <p:nvPr/>
        </p:nvSpPr>
        <p:spPr>
          <a:xfrm>
            <a:off x="5943600" y="990720"/>
            <a:ext cx="28951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Aspiration level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8" name="CustomShape 22"/>
          <p:cNvSpPr/>
          <p:nvPr/>
        </p:nvSpPr>
        <p:spPr>
          <a:xfrm>
            <a:off x="887040" y="990720"/>
            <a:ext cx="3836880" cy="112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Uncertainty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tolerance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9" name="Line 23"/>
          <p:cNvSpPr/>
          <p:nvPr/>
        </p:nvSpPr>
        <p:spPr>
          <a:xfrm>
            <a:off x="7162560" y="1447560"/>
            <a:ext cx="360" cy="4572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Line 24"/>
          <p:cNvSpPr/>
          <p:nvPr/>
        </p:nvSpPr>
        <p:spPr>
          <a:xfrm>
            <a:off x="2361960" y="2133360"/>
            <a:ext cx="360" cy="228600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Line 25"/>
          <p:cNvSpPr/>
          <p:nvPr/>
        </p:nvSpPr>
        <p:spPr>
          <a:xfrm>
            <a:off x="2361960" y="4419360"/>
            <a:ext cx="30492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Project 2: Expanding the Model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agents are not all interact but spatially distributed and interact in a social network?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there are different degrees of conformity? (including additional needs: identity/understanding).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information and knowledge is not perfect (model of fish stock, limited observations of returns of actions of others)?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Project 2: Expanding the Model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agents are not all interact but spatially distributed and interact in a social network?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there are different degrees of conformity? (including additional needs: identity/understanding).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information and knowledge is not perfect (model of fish stock, limited observations of returns of actions of others)?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668880" y="1825560"/>
            <a:ext cx="9976320" cy="821520"/>
          </a:xfrm>
          <a:prstGeom prst="rect">
            <a:avLst/>
          </a:prstGeom>
          <a:noFill/>
          <a:ln w="572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668880" y="3590280"/>
            <a:ext cx="9976320" cy="821520"/>
          </a:xfrm>
          <a:prstGeom prst="rect">
            <a:avLst/>
          </a:prstGeom>
          <a:noFill/>
          <a:ln w="572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9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After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2" name="Picture 6"/>
          <p:cNvPicPr/>
          <p:nvPr/>
        </p:nvPicPr>
        <p:blipFill>
          <a:blip r:embed="rId3"/>
          <a:stretch/>
        </p:blipFill>
        <p:spPr>
          <a:xfrm>
            <a:off x="6095880" y="1581480"/>
            <a:ext cx="1722960" cy="1707120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6095880" y="3371040"/>
            <a:ext cx="1641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 rot="10800000">
            <a:off x="5759280" y="2606760"/>
            <a:ext cx="690120" cy="4089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67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73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4"/>
          <a:srcRect l="4376"/>
          <a:stretch/>
        </p:blipFill>
        <p:spPr>
          <a:xfrm>
            <a:off x="5568120" y="2907000"/>
            <a:ext cx="2103120" cy="60732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7925400" y="286848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How fast do turtles move around the world?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81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3" name="Picture 2"/>
          <p:cNvPicPr/>
          <p:nvPr/>
        </p:nvPicPr>
        <p:blipFill>
          <a:blip r:embed="rId4"/>
          <a:srcRect l="4376"/>
          <a:stretch/>
        </p:blipFill>
        <p:spPr>
          <a:xfrm>
            <a:off x="5568120" y="2907000"/>
            <a:ext cx="2103120" cy="60732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7925400" y="286848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How fast do turtles move around the world?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5"/>
          <a:srcRect t="14983" b="10790"/>
          <a:stretch/>
        </p:blipFill>
        <p:spPr>
          <a:xfrm>
            <a:off x="5568120" y="4094280"/>
            <a:ext cx="1498320" cy="51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7566120" y="404640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Turtles move towards similar others re: fishing and 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7" name="Picture 11"/>
          <p:cNvPicPr/>
          <p:nvPr/>
        </p:nvPicPr>
        <p:blipFill>
          <a:blip r:embed="rId6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2440</TotalTime>
  <Words>515</Words>
  <Application>Microsoft Macintosh PowerPoint</Application>
  <PresentationFormat>Widescreen</PresentationFormat>
  <Paragraphs>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 Hebrew</vt:lpstr>
      <vt:lpstr>Calibri</vt:lpstr>
      <vt:lpstr>Calibri Light</vt:lpstr>
      <vt:lpstr>Cambria Math</vt:lpstr>
      <vt:lpstr>DejaVu Sans</vt:lpstr>
      <vt:lpstr>Mangal</vt:lpstr>
      <vt:lpstr>sans-serif;Arial</vt:lpstr>
      <vt:lpstr>StarSymbol</vt:lpstr>
      <vt:lpstr>Symbol</vt:lpstr>
      <vt:lpstr>Times New Roman</vt:lpstr>
      <vt:lpstr>Wingdings</vt:lpstr>
      <vt:lpstr>Arial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Arizona State University OKED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subject/>
  <dc:creator>Marco Janssen</dc:creator>
  <dc:description/>
  <cp:lastModifiedBy>Claire Mcilvennie</cp:lastModifiedBy>
  <cp:revision>35</cp:revision>
  <dcterms:created xsi:type="dcterms:W3CDTF">2018-01-01T18:06:48Z</dcterms:created>
  <dcterms:modified xsi:type="dcterms:W3CDTF">2018-01-07T21:11:58Z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Company">
    <vt:lpwstr>Arizona State University OKED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21</vt:i4>
  </property>
</Properties>
</file>